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2" r:id="rId4"/>
    <p:sldId id="258" r:id="rId5"/>
    <p:sldId id="261" r:id="rId6"/>
    <p:sldId id="324" r:id="rId7"/>
    <p:sldId id="264" r:id="rId8"/>
    <p:sldId id="346" r:id="rId9"/>
    <p:sldId id="263" r:id="rId10"/>
    <p:sldId id="327" r:id="rId11"/>
    <p:sldId id="325" r:id="rId12"/>
    <p:sldId id="344" r:id="rId13"/>
    <p:sldId id="326" r:id="rId14"/>
    <p:sldId id="328" r:id="rId15"/>
    <p:sldId id="345" r:id="rId16"/>
    <p:sldId id="30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75E"/>
    <a:srgbClr val="1E2264"/>
    <a:srgbClr val="FF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6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severity!$C$26</c:f>
              <c:strCache>
                <c:ptCount val="1"/>
                <c:pt idx="0">
                  <c:v>Fatalities</c:v>
                </c:pt>
              </c:strCache>
            </c:strRef>
          </c:tx>
          <c:invertIfNegative val="0"/>
          <c:cat>
            <c:strRef>
              <c:f>severity!$A$27:$B$52</c:f>
              <c:strCache>
                <c:ptCount val="18"/>
                <c:pt idx="0">
                  <c:v>Australia</c:v>
                </c:pt>
                <c:pt idx="1">
                  <c:v>Austria</c:v>
                </c:pt>
                <c:pt idx="2">
                  <c:v>Germany</c:v>
                </c:pt>
                <c:pt idx="3">
                  <c:v>Netherlands</c:v>
                </c:pt>
                <c:pt idx="4">
                  <c:v>New Zealand</c:v>
                </c:pt>
                <c:pt idx="5">
                  <c:v>Switzerland</c:v>
                </c:pt>
                <c:pt idx="6">
                  <c:v>UK</c:v>
                </c:pt>
                <c:pt idx="7">
                  <c:v>US</c:v>
                </c:pt>
                <c:pt idx="9">
                  <c:v>Cambodia</c:v>
                </c:pt>
                <c:pt idx="10">
                  <c:v>Indonesia</c:v>
                </c:pt>
                <c:pt idx="11">
                  <c:v>Laos</c:v>
                </c:pt>
                <c:pt idx="12">
                  <c:v>Myanmar</c:v>
                </c:pt>
                <c:pt idx="13">
                  <c:v>Phillipines</c:v>
                </c:pt>
                <c:pt idx="14">
                  <c:v>Thailand</c:v>
                </c:pt>
                <c:pt idx="16">
                  <c:v>average HIC</c:v>
                </c:pt>
                <c:pt idx="17">
                  <c:v>average LMIC</c:v>
                </c:pt>
              </c:strCache>
            </c:strRef>
          </c:cat>
          <c:val>
            <c:numRef>
              <c:f>severity!$C$27:$C$52</c:f>
              <c:numCache>
                <c:formatCode>0%</c:formatCode>
                <c:ptCount val="19"/>
                <c:pt idx="0">
                  <c:v>0.21689177828840442</c:v>
                </c:pt>
                <c:pt idx="1">
                  <c:v>0.15635534404124529</c:v>
                </c:pt>
                <c:pt idx="2">
                  <c:v>0.1796175106423534</c:v>
                </c:pt>
                <c:pt idx="3">
                  <c:v>0.15044814340588988</c:v>
                </c:pt>
                <c:pt idx="4">
                  <c:v>0.31304672956781532</c:v>
                </c:pt>
                <c:pt idx="5">
                  <c:v>0.11074802869929673</c:v>
                </c:pt>
                <c:pt idx="6">
                  <c:v>0.20759209047020699</c:v>
                </c:pt>
                <c:pt idx="7">
                  <c:v>0.34657824476789251</c:v>
                </c:pt>
                <c:pt idx="9">
                  <c:v>0.39754476787309084</c:v>
                </c:pt>
                <c:pt idx="10">
                  <c:v>0.24089283988791188</c:v>
                </c:pt>
                <c:pt idx="11">
                  <c:v>8.8319960154822144E-2</c:v>
                </c:pt>
                <c:pt idx="12">
                  <c:v>9.8687957474634547E-2</c:v>
                </c:pt>
                <c:pt idx="13">
                  <c:v>0.17663879916397493</c:v>
                </c:pt>
                <c:pt idx="14">
                  <c:v>0.32276679432770933</c:v>
                </c:pt>
                <c:pt idx="16">
                  <c:v>0.23021085902032037</c:v>
                </c:pt>
                <c:pt idx="17">
                  <c:v>0.22080851981369062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FF-4613-89C8-E0E00534D118}"/>
            </c:ext>
          </c:extLst>
        </c:ser>
        <c:ser>
          <c:idx val="1"/>
          <c:order val="1"/>
          <c:tx>
            <c:strRef>
              <c:f>severity!$D$26</c:f>
              <c:strCache>
                <c:ptCount val="1"/>
                <c:pt idx="0">
                  <c:v>Serious injuries</c:v>
                </c:pt>
              </c:strCache>
            </c:strRef>
          </c:tx>
          <c:invertIfNegative val="0"/>
          <c:cat>
            <c:strRef>
              <c:f>severity!$A$27:$B$52</c:f>
              <c:strCache>
                <c:ptCount val="18"/>
                <c:pt idx="0">
                  <c:v>Australia</c:v>
                </c:pt>
                <c:pt idx="1">
                  <c:v>Austria</c:v>
                </c:pt>
                <c:pt idx="2">
                  <c:v>Germany</c:v>
                </c:pt>
                <c:pt idx="3">
                  <c:v>Netherlands</c:v>
                </c:pt>
                <c:pt idx="4">
                  <c:v>New Zealand</c:v>
                </c:pt>
                <c:pt idx="5">
                  <c:v>Switzerland</c:v>
                </c:pt>
                <c:pt idx="6">
                  <c:v>UK</c:v>
                </c:pt>
                <c:pt idx="7">
                  <c:v>US</c:v>
                </c:pt>
                <c:pt idx="9">
                  <c:v>Cambodia</c:v>
                </c:pt>
                <c:pt idx="10">
                  <c:v>Indonesia</c:v>
                </c:pt>
                <c:pt idx="11">
                  <c:v>Laos</c:v>
                </c:pt>
                <c:pt idx="12">
                  <c:v>Myanmar</c:v>
                </c:pt>
                <c:pt idx="13">
                  <c:v>Phillipines</c:v>
                </c:pt>
                <c:pt idx="14">
                  <c:v>Thailand</c:v>
                </c:pt>
                <c:pt idx="16">
                  <c:v>average HIC</c:v>
                </c:pt>
                <c:pt idx="17">
                  <c:v>average LMIC</c:v>
                </c:pt>
              </c:strCache>
            </c:strRef>
          </c:cat>
          <c:val>
            <c:numRef>
              <c:f>severity!$D$27:$D$52</c:f>
              <c:numCache>
                <c:formatCode>0%</c:formatCode>
                <c:ptCount val="19"/>
                <c:pt idx="0">
                  <c:v>0.38339965252479963</c:v>
                </c:pt>
                <c:pt idx="1">
                  <c:v>0.39718421574459645</c:v>
                </c:pt>
                <c:pt idx="2">
                  <c:v>0.29827180888239407</c:v>
                </c:pt>
                <c:pt idx="3">
                  <c:v>0.41717349551856592</c:v>
                </c:pt>
                <c:pt idx="4">
                  <c:v>0.37174643109014571</c:v>
                </c:pt>
                <c:pt idx="5">
                  <c:v>0.41166441713433261</c:v>
                </c:pt>
                <c:pt idx="6">
                  <c:v>0.30275775411679123</c:v>
                </c:pt>
                <c:pt idx="7">
                  <c:v>0.38505325409812535</c:v>
                </c:pt>
                <c:pt idx="9">
                  <c:v>0.48888182492469312</c:v>
                </c:pt>
                <c:pt idx="10">
                  <c:v>0.23226881824330853</c:v>
                </c:pt>
                <c:pt idx="11">
                  <c:v>0.30213956786553942</c:v>
                </c:pt>
                <c:pt idx="12">
                  <c:v>0.42251144345771724</c:v>
                </c:pt>
                <c:pt idx="13">
                  <c:v>0.31463993919817596</c:v>
                </c:pt>
                <c:pt idx="14">
                  <c:v>0.23356795362798882</c:v>
                </c:pt>
                <c:pt idx="16">
                  <c:v>0.33653742081264421</c:v>
                </c:pt>
                <c:pt idx="17">
                  <c:v>0.33233492455290387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FF-4613-89C8-E0E00534D118}"/>
            </c:ext>
          </c:extLst>
        </c:ser>
        <c:ser>
          <c:idx val="2"/>
          <c:order val="2"/>
          <c:tx>
            <c:strRef>
              <c:f>severity!$E$26</c:f>
              <c:strCache>
                <c:ptCount val="1"/>
                <c:pt idx="0">
                  <c:v>Slight injuries</c:v>
                </c:pt>
              </c:strCache>
            </c:strRef>
          </c:tx>
          <c:invertIfNegative val="0"/>
          <c:cat>
            <c:strRef>
              <c:f>severity!$A$27:$B$52</c:f>
              <c:strCache>
                <c:ptCount val="18"/>
                <c:pt idx="0">
                  <c:v>Australia</c:v>
                </c:pt>
                <c:pt idx="1">
                  <c:v>Austria</c:v>
                </c:pt>
                <c:pt idx="2">
                  <c:v>Germany</c:v>
                </c:pt>
                <c:pt idx="3">
                  <c:v>Netherlands</c:v>
                </c:pt>
                <c:pt idx="4">
                  <c:v>New Zealand</c:v>
                </c:pt>
                <c:pt idx="5">
                  <c:v>Switzerland</c:v>
                </c:pt>
                <c:pt idx="6">
                  <c:v>UK</c:v>
                </c:pt>
                <c:pt idx="7">
                  <c:v>US</c:v>
                </c:pt>
                <c:pt idx="9">
                  <c:v>Cambodia</c:v>
                </c:pt>
                <c:pt idx="10">
                  <c:v>Indonesia</c:v>
                </c:pt>
                <c:pt idx="11">
                  <c:v>Laos</c:v>
                </c:pt>
                <c:pt idx="12">
                  <c:v>Myanmar</c:v>
                </c:pt>
                <c:pt idx="13">
                  <c:v>Phillipines</c:v>
                </c:pt>
                <c:pt idx="14">
                  <c:v>Thailand</c:v>
                </c:pt>
                <c:pt idx="16">
                  <c:v>average HIC</c:v>
                </c:pt>
                <c:pt idx="17">
                  <c:v>average LMIC</c:v>
                </c:pt>
              </c:strCache>
            </c:strRef>
          </c:cat>
          <c:val>
            <c:numRef>
              <c:f>severity!$E$27:$E$52</c:f>
              <c:numCache>
                <c:formatCode>0%</c:formatCode>
                <c:ptCount val="19"/>
                <c:pt idx="0">
                  <c:v>0.15535504119262455</c:v>
                </c:pt>
                <c:pt idx="1">
                  <c:v>9.2008724965298438E-2</c:v>
                </c:pt>
                <c:pt idx="2">
                  <c:v>0.15683969756655441</c:v>
                </c:pt>
                <c:pt idx="3">
                  <c:v>0.14476632522407171</c:v>
                </c:pt>
                <c:pt idx="4">
                  <c:v>0.17751339152230622</c:v>
                </c:pt>
                <c:pt idx="5">
                  <c:v>0.25374724728280174</c:v>
                </c:pt>
                <c:pt idx="6">
                  <c:v>0.18986839494742411</c:v>
                </c:pt>
                <c:pt idx="7">
                  <c:v>0.18628541899922488</c:v>
                </c:pt>
                <c:pt idx="9">
                  <c:v>7.5882112528949636E-2</c:v>
                </c:pt>
                <c:pt idx="10">
                  <c:v>0.30853222533578123</c:v>
                </c:pt>
                <c:pt idx="11">
                  <c:v>9.7014988371454974E-2</c:v>
                </c:pt>
                <c:pt idx="12">
                  <c:v>0.20827093045330858</c:v>
                </c:pt>
                <c:pt idx="13">
                  <c:v>0.26361390841725252</c:v>
                </c:pt>
                <c:pt idx="14">
                  <c:v>0.24436738777904288</c:v>
                </c:pt>
                <c:pt idx="16">
                  <c:v>0.16797936487581469</c:v>
                </c:pt>
                <c:pt idx="17">
                  <c:v>0.19961359214763164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FF-4613-89C8-E0E00534D118}"/>
            </c:ext>
          </c:extLst>
        </c:ser>
        <c:ser>
          <c:idx val="3"/>
          <c:order val="3"/>
          <c:tx>
            <c:strRef>
              <c:f>severity!$F$26</c:f>
              <c:strCache>
                <c:ptCount val="1"/>
                <c:pt idx="0">
                  <c:v>All injuries</c:v>
                </c:pt>
              </c:strCache>
            </c:strRef>
          </c:tx>
          <c:invertIfNegative val="0"/>
          <c:cat>
            <c:strRef>
              <c:f>severity!$A$27:$B$52</c:f>
              <c:strCache>
                <c:ptCount val="18"/>
                <c:pt idx="0">
                  <c:v>Australia</c:v>
                </c:pt>
                <c:pt idx="1">
                  <c:v>Austria</c:v>
                </c:pt>
                <c:pt idx="2">
                  <c:v>Germany</c:v>
                </c:pt>
                <c:pt idx="3">
                  <c:v>Netherlands</c:v>
                </c:pt>
                <c:pt idx="4">
                  <c:v>New Zealand</c:v>
                </c:pt>
                <c:pt idx="5">
                  <c:v>Switzerland</c:v>
                </c:pt>
                <c:pt idx="6">
                  <c:v>UK</c:v>
                </c:pt>
                <c:pt idx="7">
                  <c:v>US</c:v>
                </c:pt>
                <c:pt idx="9">
                  <c:v>Cambodia</c:v>
                </c:pt>
                <c:pt idx="10">
                  <c:v>Indonesia</c:v>
                </c:pt>
                <c:pt idx="11">
                  <c:v>Laos</c:v>
                </c:pt>
                <c:pt idx="12">
                  <c:v>Myanmar</c:v>
                </c:pt>
                <c:pt idx="13">
                  <c:v>Phillipines</c:v>
                </c:pt>
                <c:pt idx="14">
                  <c:v>Thailand</c:v>
                </c:pt>
                <c:pt idx="16">
                  <c:v>average HIC</c:v>
                </c:pt>
                <c:pt idx="17">
                  <c:v>average LMIC</c:v>
                </c:pt>
              </c:strCache>
            </c:strRef>
          </c:cat>
          <c:val>
            <c:numRef>
              <c:f>severity!$F$27:$F$52</c:f>
            </c:numRef>
          </c:val>
          <c:extLst>
            <c:ext xmlns:c16="http://schemas.microsoft.com/office/drawing/2014/chart" uri="{C3380CC4-5D6E-409C-BE32-E72D297353CC}">
              <c16:uniqueId val="{00000003-8EFF-4613-89C8-E0E00534D118}"/>
            </c:ext>
          </c:extLst>
        </c:ser>
        <c:ser>
          <c:idx val="4"/>
          <c:order val="4"/>
          <c:tx>
            <c:strRef>
              <c:f>severity!$G$26</c:f>
              <c:strCache>
                <c:ptCount val="1"/>
                <c:pt idx="0">
                  <c:v>PDO crashes</c:v>
                </c:pt>
              </c:strCache>
            </c:strRef>
          </c:tx>
          <c:invertIfNegative val="0"/>
          <c:cat>
            <c:strRef>
              <c:f>severity!$A$27:$B$52</c:f>
              <c:strCache>
                <c:ptCount val="18"/>
                <c:pt idx="0">
                  <c:v>Australia</c:v>
                </c:pt>
                <c:pt idx="1">
                  <c:v>Austria</c:v>
                </c:pt>
                <c:pt idx="2">
                  <c:v>Germany</c:v>
                </c:pt>
                <c:pt idx="3">
                  <c:v>Netherlands</c:v>
                </c:pt>
                <c:pt idx="4">
                  <c:v>New Zealand</c:v>
                </c:pt>
                <c:pt idx="5">
                  <c:v>Switzerland</c:v>
                </c:pt>
                <c:pt idx="6">
                  <c:v>UK</c:v>
                </c:pt>
                <c:pt idx="7">
                  <c:v>US</c:v>
                </c:pt>
                <c:pt idx="9">
                  <c:v>Cambodia</c:v>
                </c:pt>
                <c:pt idx="10">
                  <c:v>Indonesia</c:v>
                </c:pt>
                <c:pt idx="11">
                  <c:v>Laos</c:v>
                </c:pt>
                <c:pt idx="12">
                  <c:v>Myanmar</c:v>
                </c:pt>
                <c:pt idx="13">
                  <c:v>Phillipines</c:v>
                </c:pt>
                <c:pt idx="14">
                  <c:v>Thailand</c:v>
                </c:pt>
                <c:pt idx="16">
                  <c:v>average HIC</c:v>
                </c:pt>
                <c:pt idx="17">
                  <c:v>average LMIC</c:v>
                </c:pt>
              </c:strCache>
            </c:strRef>
          </c:cat>
          <c:val>
            <c:numRef>
              <c:f>severity!$G$27:$G$52</c:f>
              <c:numCache>
                <c:formatCode>0%</c:formatCode>
                <c:ptCount val="19"/>
                <c:pt idx="0">
                  <c:v>0.24435352799417137</c:v>
                </c:pt>
                <c:pt idx="1">
                  <c:v>0.35445171524885982</c:v>
                </c:pt>
                <c:pt idx="2">
                  <c:v>0.36527098290869814</c:v>
                </c:pt>
                <c:pt idx="3">
                  <c:v>0.28761203585147249</c:v>
                </c:pt>
                <c:pt idx="4">
                  <c:v>0.13769344781973275</c:v>
                </c:pt>
                <c:pt idx="5">
                  <c:v>0.22384030688356893</c:v>
                </c:pt>
                <c:pt idx="6">
                  <c:v>0.2997817604655777</c:v>
                </c:pt>
                <c:pt idx="7">
                  <c:v>8.2083082134757276E-2</c:v>
                </c:pt>
                <c:pt idx="9">
                  <c:v>3.7691294673266429E-2</c:v>
                </c:pt>
                <c:pt idx="10">
                  <c:v>0.21830611653299836</c:v>
                </c:pt>
                <c:pt idx="11">
                  <c:v>0.51252548360818351</c:v>
                </c:pt>
                <c:pt idx="12">
                  <c:v>0.27052966861433964</c:v>
                </c:pt>
                <c:pt idx="13">
                  <c:v>0.24510735322059662</c:v>
                </c:pt>
                <c:pt idx="14">
                  <c:v>0.19929786426525894</c:v>
                </c:pt>
                <c:pt idx="16">
                  <c:v>0.26527235529122078</c:v>
                </c:pt>
                <c:pt idx="17">
                  <c:v>0.24724296348577393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FF-4613-89C8-E0E00534D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73536"/>
        <c:axId val="63475072"/>
      </c:barChart>
      <c:catAx>
        <c:axId val="63473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3475072"/>
        <c:crosses val="autoZero"/>
        <c:auto val="1"/>
        <c:lblAlgn val="ctr"/>
        <c:lblOffset val="100"/>
        <c:noMultiLvlLbl val="0"/>
      </c:catAx>
      <c:valAx>
        <c:axId val="6347507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63473536"/>
        <c:crosses val="autoZero"/>
        <c:crossBetween val="between"/>
      </c:valAx>
      <c:spPr>
        <a:ln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  <a:ln>
      <a:solidFill>
        <a:sysClr val="windowText" lastClr="000000"/>
      </a:solidFill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29" Type="http://schemas.openxmlformats.org/officeDocument/2006/relationships/image" Target="../media/image35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17F95-9723-4CE5-B9CD-5B445530467F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374FE-2873-40F2-8A5B-01296DF22E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06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1295"/>
            <a:ext cx="7772400" cy="2249156"/>
          </a:xfrm>
        </p:spPr>
        <p:txBody>
          <a:bodyPr/>
          <a:lstStyle>
            <a:lvl1pPr algn="ctr">
              <a:defRPr>
                <a:solidFill>
                  <a:srgbClr val="FFFFFE"/>
                </a:solidFill>
              </a:defRPr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subtitle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3CDC-F9AF-454A-BC13-2E7A1466107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8FB3-9B49-5644-9994-5CB1A8E42B6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4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3CDC-F9AF-454A-BC13-2E7A1466107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8FB3-9B49-5644-9994-5CB1A8E42B6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4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3CDC-F9AF-454A-BC13-2E7A1466107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8FB3-9B49-5644-9994-5CB1A8E42B6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8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" panose="020F0502020204030204" pitchFamily="34" charset="0"/>
              </a:defRPr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anose="020F0502020204030204" pitchFamily="34" charset="0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3CDC-F9AF-454A-BC13-2E7A1466107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8FB3-9B49-5644-9994-5CB1A8E42B6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6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3CDC-F9AF-454A-BC13-2E7A1466107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8FB3-9B49-5644-9994-5CB1A8E42B6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2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3CDC-F9AF-454A-BC13-2E7A1466107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8FB3-9B49-5644-9994-5CB1A8E42B6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5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3CDC-F9AF-454A-BC13-2E7A1466107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8FB3-9B49-5644-9994-5CB1A8E42B6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2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3CDC-F9AF-454A-BC13-2E7A1466107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8FB3-9B49-5644-9994-5CB1A8E42B6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0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3CDC-F9AF-454A-BC13-2E7A1466107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8FB3-9B49-5644-9994-5CB1A8E42B6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4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3CDC-F9AF-454A-BC13-2E7A1466107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8FB3-9B49-5644-9994-5CB1A8E42B6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3CDC-F9AF-454A-BC13-2E7A1466107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8FB3-9B49-5644-9994-5CB1A8E42B6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1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95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E2264"/>
                </a:solidFill>
                <a:latin typeface="Arial"/>
              </a:defRPr>
            </a:lvl1pPr>
          </a:lstStyle>
          <a:p>
            <a:fld id="{34103CDC-F9AF-454A-BC13-2E7A1466107E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13112" y="6356350"/>
            <a:ext cx="3246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E2264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41277" y="6356350"/>
            <a:ext cx="5464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F275E"/>
                </a:solidFill>
                <a:latin typeface="Arial"/>
              </a:defRPr>
            </a:lvl1pPr>
          </a:lstStyle>
          <a:p>
            <a:fld id="{BADF8FB3-9B49-5644-9994-5CB1A8E42B6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8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1E2264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E2264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1E2264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E2264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E2264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E2264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Economic valuation of preventing non-fatal road injuries: a literature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836" y="3790507"/>
            <a:ext cx="7196328" cy="1929384"/>
          </a:xfrm>
        </p:spPr>
        <p:txBody>
          <a:bodyPr>
            <a:noAutofit/>
          </a:bodyPr>
          <a:lstStyle/>
          <a:p>
            <a:r>
              <a:rPr lang="en-US" sz="2000" dirty="0"/>
              <a:t>Wim Wijnen</a:t>
            </a:r>
          </a:p>
          <a:p>
            <a:r>
              <a:rPr lang="en-US" sz="2000" dirty="0"/>
              <a:t>W2Economics / Delft University of Technology</a:t>
            </a:r>
          </a:p>
          <a:p>
            <a:r>
              <a:rPr lang="nl-NL" sz="2000" dirty="0"/>
              <a:t>wim.wijnen@w2economics.com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i="1" dirty="0"/>
              <a:t>Society for Benefit-Cost Analysis Annual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424888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15A0F1-BEDD-4615-8681-0A83A5F82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Indirect WTP-</a:t>
            </a:r>
            <a:r>
              <a:rPr lang="nl-NL" dirty="0" err="1"/>
              <a:t>methods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2BAD02-3DF6-4884-9F00-DA140CA22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16601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WTP is determined relative to the WTP for a fatal risk reduction</a:t>
            </a:r>
          </a:p>
          <a:p>
            <a:r>
              <a:rPr lang="en-US" sz="2400" dirty="0"/>
              <a:t>Standard gamble, Risk Trade-Off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7C7557-E865-4DC8-857E-3A028B819530}"/>
              </a:ext>
            </a:extLst>
          </p:cNvPr>
          <p:cNvSpPr txBox="1"/>
          <p:nvPr/>
        </p:nvSpPr>
        <p:spPr>
          <a:xfrm>
            <a:off x="4786150" y="5062479"/>
            <a:ext cx="390065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1E2264"/>
                </a:solidFill>
                <a:latin typeface="+mj-lt"/>
              </a:rPr>
              <a:t>Option 2:</a:t>
            </a:r>
          </a:p>
          <a:p>
            <a:r>
              <a:rPr lang="nl-NL" sz="2000" dirty="0">
                <a:solidFill>
                  <a:srgbClr val="1E2264"/>
                </a:solidFill>
                <a:latin typeface="+mj-lt"/>
              </a:rPr>
              <a:t>Treatment with 50% chance full recovery, 50% chance of dying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7AB7AD-3463-40B6-BDBA-29CF589760D9}"/>
              </a:ext>
            </a:extLst>
          </p:cNvPr>
          <p:cNvSpPr txBox="1"/>
          <p:nvPr/>
        </p:nvSpPr>
        <p:spPr>
          <a:xfrm>
            <a:off x="457200" y="5062478"/>
            <a:ext cx="4071938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1E2264"/>
                </a:solidFill>
                <a:latin typeface="+mj-lt"/>
              </a:rPr>
              <a:t>Option 1:</a:t>
            </a:r>
          </a:p>
          <a:p>
            <a:r>
              <a:rPr lang="nl-NL" sz="2000" dirty="0">
                <a:solidFill>
                  <a:srgbClr val="1E2264"/>
                </a:solidFill>
                <a:latin typeface="+mj-lt"/>
              </a:rPr>
              <a:t>Health loss (hospital admission, pain, disability), no further treatment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58DE5141-B271-4542-A682-30ACB59299C5}"/>
              </a:ext>
            </a:extLst>
          </p:cNvPr>
          <p:cNvSpPr txBox="1"/>
          <p:nvPr/>
        </p:nvSpPr>
        <p:spPr>
          <a:xfrm>
            <a:off x="457200" y="3015954"/>
            <a:ext cx="822960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E2264"/>
                </a:solidFill>
              </a:rPr>
              <a:t>Health state description (example):</a:t>
            </a:r>
          </a:p>
          <a:p>
            <a:r>
              <a:rPr lang="en-US" sz="2000" dirty="0">
                <a:solidFill>
                  <a:srgbClr val="1E2264"/>
                </a:solidFill>
              </a:rPr>
              <a:t>- In hospital 1-4 weeks in slight to moderate pain</a:t>
            </a:r>
          </a:p>
          <a:p>
            <a:r>
              <a:rPr lang="en-US" sz="2000" dirty="0">
                <a:solidFill>
                  <a:srgbClr val="1E2264"/>
                </a:solidFill>
              </a:rPr>
              <a:t>- After hospital, recover 1-3 years</a:t>
            </a:r>
            <a:endParaRPr lang="nl-NL" sz="2000" dirty="0">
              <a:solidFill>
                <a:srgbClr val="1E2264"/>
              </a:solidFill>
            </a:endParaRPr>
          </a:p>
          <a:p>
            <a:r>
              <a:rPr lang="en-US" sz="2000" dirty="0">
                <a:solidFill>
                  <a:srgbClr val="1E2264"/>
                </a:solidFill>
              </a:rPr>
              <a:t>- Some pain/discomfort, gradually reducing</a:t>
            </a:r>
          </a:p>
          <a:p>
            <a:r>
              <a:rPr lang="en-US" sz="2000" dirty="0">
                <a:solidFill>
                  <a:srgbClr val="1E2264"/>
                </a:solidFill>
              </a:rPr>
              <a:t>- Some restrictions to work and leisure activities, steadily improving</a:t>
            </a:r>
          </a:p>
          <a:p>
            <a:r>
              <a:rPr lang="en-US" sz="2000" dirty="0">
                <a:solidFill>
                  <a:srgbClr val="1E2264"/>
                </a:solidFill>
              </a:rPr>
              <a:t>- After 1-3 years, return to normal health with no permanent disability.</a:t>
            </a:r>
            <a:endParaRPr lang="nl-NL" sz="2000" dirty="0">
              <a:solidFill>
                <a:srgbClr val="1E2264"/>
              </a:solidFill>
              <a:latin typeface="+mj-lt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579EB5E-9B5F-472A-88B9-5831428047AD}"/>
              </a:ext>
            </a:extLst>
          </p:cNvPr>
          <p:cNvSpPr/>
          <p:nvPr/>
        </p:nvSpPr>
        <p:spPr>
          <a:xfrm>
            <a:off x="6878383" y="6079345"/>
            <a:ext cx="20095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i="1" dirty="0">
                <a:solidFill>
                  <a:srgbClr val="1E2264"/>
                </a:solidFill>
              </a:rPr>
              <a:t>Source: </a:t>
            </a:r>
            <a:r>
              <a:rPr lang="nl-NL" sz="1200" i="1" dirty="0" err="1">
                <a:solidFill>
                  <a:srgbClr val="1E2264"/>
                </a:solidFill>
              </a:rPr>
              <a:t>O’Reilly</a:t>
            </a:r>
            <a:r>
              <a:rPr lang="nl-NL" sz="1200" i="1" dirty="0">
                <a:solidFill>
                  <a:srgbClr val="1E2264"/>
                </a:solidFill>
              </a:rPr>
              <a:t> et al., 1994</a:t>
            </a:r>
          </a:p>
          <a:p>
            <a:endParaRPr lang="nl-NL" sz="1200" i="1" dirty="0">
              <a:solidFill>
                <a:srgbClr val="1E2264"/>
              </a:solidFill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130C2C92-0D51-4FC1-9BBC-8574A2A8F6E1}"/>
              </a:ext>
            </a:extLst>
          </p:cNvPr>
          <p:cNvSpPr txBox="1">
            <a:spLocks/>
          </p:cNvSpPr>
          <p:nvPr/>
        </p:nvSpPr>
        <p:spPr>
          <a:xfrm>
            <a:off x="414338" y="2629969"/>
            <a:ext cx="8229600" cy="422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 baseline="0">
                <a:solidFill>
                  <a:srgbClr val="1E2264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1E22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1E22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1E22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1E22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i="1" dirty="0"/>
              <a:t>Standard Gamble example (</a:t>
            </a:r>
            <a:r>
              <a:rPr lang="nl-NL" sz="1800" i="1" dirty="0" err="1">
                <a:solidFill>
                  <a:srgbClr val="1E2264"/>
                </a:solidFill>
              </a:rPr>
              <a:t>O’Reilly</a:t>
            </a:r>
            <a:r>
              <a:rPr lang="nl-NL" sz="1800" i="1" dirty="0">
                <a:solidFill>
                  <a:srgbClr val="1E2264"/>
                </a:solidFill>
              </a:rPr>
              <a:t> et al., 1994)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0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019D1-BADD-415A-8D9E-2C216F295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616" y="137478"/>
            <a:ext cx="8229600" cy="1143000"/>
          </a:xfrm>
        </p:spPr>
        <p:txBody>
          <a:bodyPr/>
          <a:lstStyle/>
          <a:p>
            <a:r>
              <a:rPr lang="nl-NL" dirty="0"/>
              <a:t>WTP-</a:t>
            </a:r>
            <a:r>
              <a:rPr lang="nl-NL" dirty="0" err="1"/>
              <a:t>values</a:t>
            </a:r>
            <a:endParaRPr lang="nl-NL" dirty="0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00773E4A-F852-4C91-BD52-006B16EDFBBB}"/>
              </a:ext>
            </a:extLst>
          </p:cNvPr>
          <p:cNvSpPr/>
          <p:nvPr/>
        </p:nvSpPr>
        <p:spPr>
          <a:xfrm>
            <a:off x="256032" y="5879220"/>
            <a:ext cx="55412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rgbClr val="1E2264"/>
                </a:solidFill>
              </a:rPr>
              <a:t>CV: Contingent Valuation; SC: Stated Choice; SG: Standard Gamble; </a:t>
            </a:r>
            <a:r>
              <a:rPr lang="nl-NL" sz="1200" i="1" dirty="0">
                <a:solidFill>
                  <a:srgbClr val="1E2264"/>
                </a:solidFill>
              </a:rPr>
              <a:t>RTO: Risk Trade-Off</a:t>
            </a:r>
            <a:r>
              <a:rPr lang="en-US" sz="1200" i="1" dirty="0">
                <a:solidFill>
                  <a:srgbClr val="1E2264"/>
                </a:solidFill>
              </a:rPr>
              <a:t> </a:t>
            </a:r>
            <a:endParaRPr lang="nl-NL" sz="1200" i="1" dirty="0">
              <a:solidFill>
                <a:srgbClr val="1E2264"/>
              </a:solidFill>
            </a:endParaRP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B2987EE6-60FA-41AE-81EA-A2FE52703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6359"/>
              </p:ext>
            </p:extLst>
          </p:nvPr>
        </p:nvGraphicFramePr>
        <p:xfrm>
          <a:off x="356616" y="1115569"/>
          <a:ext cx="8531352" cy="4763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3490">
                  <a:extLst>
                    <a:ext uri="{9D8B030D-6E8A-4147-A177-3AD203B41FA5}">
                      <a16:colId xmlns:a16="http://schemas.microsoft.com/office/drawing/2014/main" val="1712653649"/>
                    </a:ext>
                  </a:extLst>
                </a:gridCol>
                <a:gridCol w="1399994">
                  <a:extLst>
                    <a:ext uri="{9D8B030D-6E8A-4147-A177-3AD203B41FA5}">
                      <a16:colId xmlns:a16="http://schemas.microsoft.com/office/drawing/2014/main" val="1979309362"/>
                    </a:ext>
                  </a:extLst>
                </a:gridCol>
                <a:gridCol w="1116308">
                  <a:extLst>
                    <a:ext uri="{9D8B030D-6E8A-4147-A177-3AD203B41FA5}">
                      <a16:colId xmlns:a16="http://schemas.microsoft.com/office/drawing/2014/main" val="753812211"/>
                    </a:ext>
                  </a:extLst>
                </a:gridCol>
                <a:gridCol w="1494552">
                  <a:extLst>
                    <a:ext uri="{9D8B030D-6E8A-4147-A177-3AD203B41FA5}">
                      <a16:colId xmlns:a16="http://schemas.microsoft.com/office/drawing/2014/main" val="3524799582"/>
                    </a:ext>
                  </a:extLst>
                </a:gridCol>
                <a:gridCol w="1567008">
                  <a:extLst>
                    <a:ext uri="{9D8B030D-6E8A-4147-A177-3AD203B41FA5}">
                      <a16:colId xmlns:a16="http://schemas.microsoft.com/office/drawing/2014/main" val="1317370379"/>
                    </a:ext>
                  </a:extLst>
                </a:gridCol>
              </a:tblGrid>
              <a:tr h="890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Study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Country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Method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Value serious injury (% fatality)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Value slight injury    (% fatality)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3663170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i="1" dirty="0">
                          <a:effectLst/>
                        </a:rPr>
                        <a:t>Direct WTP</a:t>
                      </a:r>
                      <a:endParaRPr lang="nl-NL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1984674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O’Reilly et al., 1994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UK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CV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32.8-37.5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0.9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059615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Persson, 2001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Sweden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CV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13.3-26.4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0.5-1.2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5466800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Hojman et al., 2005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Chile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SC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47.0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4158102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 err="1">
                          <a:effectLst/>
                        </a:rPr>
                        <a:t>Hensher</a:t>
                      </a:r>
                      <a:r>
                        <a:rPr lang="nl-NL" sz="1200" dirty="0">
                          <a:effectLst/>
                        </a:rPr>
                        <a:t> et al., 2009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Australia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SC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0.9-4.9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0.3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373806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 err="1">
                          <a:effectLst/>
                        </a:rPr>
                        <a:t>Hensher</a:t>
                      </a:r>
                      <a:r>
                        <a:rPr lang="nl-NL" sz="1200" dirty="0">
                          <a:effectLst/>
                        </a:rPr>
                        <a:t> et al., 2011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Australia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SC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2.7-7.5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0.9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5303891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Niroomand &amp; Jenkins, 2016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Cyprus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SC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1.5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4438532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Niroomand &amp; Jenkins, 2017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Cyprus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SC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2.9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7584992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Gonzales et al., 2018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Spain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SC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17.0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6253339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0594717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i="1" dirty="0">
                          <a:effectLst/>
                        </a:rPr>
                        <a:t>Indirect WTP</a:t>
                      </a:r>
                      <a:endParaRPr lang="nl-NL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2758325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O’Reilly et al., 1994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UK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SG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9.5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0.9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9067666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Persson, 2001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Sweden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SG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40.4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32.1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886067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Persson, 2001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Sweden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RTO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38.2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2.3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8312954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 err="1">
                          <a:effectLst/>
                        </a:rPr>
                        <a:t>Koyama</a:t>
                      </a:r>
                      <a:r>
                        <a:rPr lang="nl-NL" sz="1200" dirty="0">
                          <a:effectLst/>
                        </a:rPr>
                        <a:t> &amp; </a:t>
                      </a:r>
                      <a:r>
                        <a:rPr lang="nl-NL" sz="1200" dirty="0" err="1">
                          <a:effectLst/>
                        </a:rPr>
                        <a:t>Takeuchi</a:t>
                      </a:r>
                      <a:r>
                        <a:rPr lang="nl-NL" sz="1200" dirty="0">
                          <a:effectLst/>
                        </a:rPr>
                        <a:t>, 2004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Japan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SG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22.4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1.5-2.4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884604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6910387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i="1" dirty="0">
                          <a:effectLst/>
                        </a:rPr>
                        <a:t>Direct and indirect WTP</a:t>
                      </a:r>
                      <a:endParaRPr lang="nl-NL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0108036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Olofsson et al., 2019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Sweden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CV+SG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>
                          <a:effectLst/>
                        </a:rPr>
                        <a:t>1.3-67.0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</a:rPr>
                        <a:t>1.3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6589939"/>
                  </a:ext>
                </a:extLst>
              </a:tr>
            </a:tbl>
          </a:graphicData>
        </a:graphic>
      </p:graphicFrame>
      <p:sp>
        <p:nvSpPr>
          <p:cNvPr id="13" name="Rectangle 7">
            <a:extLst>
              <a:ext uri="{FF2B5EF4-FFF2-40B4-BE49-F238E27FC236}">
                <a16:creationId xmlns:a16="http://schemas.microsoft.com/office/drawing/2014/main" id="{786B5E27-BB46-4462-AF3F-16D5E615489D}"/>
              </a:ext>
            </a:extLst>
          </p:cNvPr>
          <p:cNvSpPr/>
          <p:nvPr/>
        </p:nvSpPr>
        <p:spPr>
          <a:xfrm>
            <a:off x="7060019" y="5878478"/>
            <a:ext cx="20839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i="1" dirty="0">
                <a:solidFill>
                  <a:srgbClr val="1E2264"/>
                </a:solidFill>
              </a:rPr>
              <a:t>Source: </a:t>
            </a:r>
            <a:r>
              <a:rPr lang="nl-NL" sz="1200" i="1" dirty="0" err="1">
                <a:solidFill>
                  <a:srgbClr val="1E2264"/>
                </a:solidFill>
              </a:rPr>
              <a:t>own</a:t>
            </a:r>
            <a:r>
              <a:rPr lang="nl-NL" sz="1200" i="1" dirty="0">
                <a:solidFill>
                  <a:srgbClr val="1E2264"/>
                </a:solidFill>
              </a:rPr>
              <a:t> </a:t>
            </a:r>
            <a:r>
              <a:rPr lang="nl-NL" sz="1200" i="1" dirty="0" err="1">
                <a:solidFill>
                  <a:srgbClr val="1E2264"/>
                </a:solidFill>
              </a:rPr>
              <a:t>literature</a:t>
            </a:r>
            <a:r>
              <a:rPr lang="nl-NL" sz="1200" i="1" dirty="0">
                <a:solidFill>
                  <a:srgbClr val="1E2264"/>
                </a:solidFill>
              </a:rPr>
              <a:t> search</a:t>
            </a:r>
          </a:p>
        </p:txBody>
      </p:sp>
    </p:spTree>
    <p:extLst>
      <p:ext uri="{BB962C8B-B14F-4D97-AF65-F5344CB8AC3E}">
        <p14:creationId xmlns:p14="http://schemas.microsoft.com/office/powerpoint/2010/main" val="109157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10188-DDBE-4177-A6F0-B1BF4E38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QALY-</a:t>
            </a:r>
            <a:r>
              <a:rPr lang="nl-NL" dirty="0" err="1"/>
              <a:t>method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4B10D4-77AE-4440-A443-E9B2B1BF1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Two</a:t>
            </a:r>
            <a:r>
              <a:rPr lang="nl-NL" dirty="0"/>
              <a:t> step approach:</a:t>
            </a:r>
          </a:p>
          <a:p>
            <a:pPr lvl="1"/>
            <a:r>
              <a:rPr lang="nl-NL" dirty="0" err="1"/>
              <a:t>Determining</a:t>
            </a:r>
            <a:r>
              <a:rPr lang="nl-NL" dirty="0"/>
              <a:t> </a:t>
            </a:r>
            <a:r>
              <a:rPr lang="nl-NL" dirty="0" err="1"/>
              <a:t>Quality</a:t>
            </a:r>
            <a:r>
              <a:rPr lang="nl-NL" dirty="0"/>
              <a:t> </a:t>
            </a:r>
            <a:r>
              <a:rPr lang="nl-NL" dirty="0" err="1"/>
              <a:t>Adjusted</a:t>
            </a:r>
            <a:r>
              <a:rPr lang="nl-NL" dirty="0"/>
              <a:t> Life </a:t>
            </a:r>
            <a:r>
              <a:rPr lang="nl-NL" dirty="0" err="1"/>
              <a:t>Years</a:t>
            </a:r>
            <a:r>
              <a:rPr lang="nl-NL" dirty="0"/>
              <a:t> </a:t>
            </a:r>
            <a:r>
              <a:rPr lang="nl-NL" dirty="0" err="1"/>
              <a:t>related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non-</a:t>
            </a:r>
            <a:r>
              <a:rPr lang="nl-NL" dirty="0" err="1"/>
              <a:t>fatal</a:t>
            </a:r>
            <a:r>
              <a:rPr lang="nl-NL" dirty="0"/>
              <a:t> </a:t>
            </a:r>
            <a:r>
              <a:rPr lang="nl-NL" dirty="0" err="1"/>
              <a:t>road</a:t>
            </a:r>
            <a:r>
              <a:rPr lang="nl-NL" dirty="0"/>
              <a:t> </a:t>
            </a:r>
            <a:r>
              <a:rPr lang="nl-NL" dirty="0" err="1"/>
              <a:t>injuries</a:t>
            </a:r>
            <a:endParaRPr lang="nl-NL" dirty="0"/>
          </a:p>
          <a:p>
            <a:pPr lvl="1"/>
            <a:r>
              <a:rPr lang="nl-NL" dirty="0" err="1"/>
              <a:t>Monetary</a:t>
            </a:r>
            <a:r>
              <a:rPr lang="nl-NL" dirty="0"/>
              <a:t> </a:t>
            </a:r>
            <a:r>
              <a:rPr lang="nl-NL" dirty="0" err="1"/>
              <a:t>valuation</a:t>
            </a:r>
            <a:r>
              <a:rPr lang="nl-NL" dirty="0"/>
              <a:t> </a:t>
            </a:r>
            <a:r>
              <a:rPr lang="nl-NL" dirty="0" err="1"/>
              <a:t>based</a:t>
            </a:r>
            <a:r>
              <a:rPr lang="nl-NL" dirty="0"/>
              <a:t> on WTP </a:t>
            </a:r>
            <a:r>
              <a:rPr lang="nl-NL" dirty="0" err="1"/>
              <a:t>for</a:t>
            </a:r>
            <a:r>
              <a:rPr lang="nl-NL" dirty="0"/>
              <a:t> a QALY (</a:t>
            </a:r>
            <a:r>
              <a:rPr lang="nl-NL" dirty="0" err="1"/>
              <a:t>mostly</a:t>
            </a:r>
            <a:r>
              <a:rPr lang="nl-NL" dirty="0"/>
              <a:t> Contingent </a:t>
            </a:r>
            <a:r>
              <a:rPr lang="nl-NL" dirty="0" err="1"/>
              <a:t>Valuation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378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CAEAFE-5547-4327-BA17-3434C308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3658"/>
            <a:ext cx="8229600" cy="1143000"/>
          </a:xfrm>
        </p:spPr>
        <p:txBody>
          <a:bodyPr/>
          <a:lstStyle/>
          <a:p>
            <a:r>
              <a:rPr lang="nl-NL" dirty="0"/>
              <a:t>WTP-</a:t>
            </a:r>
            <a:r>
              <a:rPr lang="nl-NL" dirty="0" err="1"/>
              <a:t>values</a:t>
            </a:r>
            <a:r>
              <a:rPr lang="nl-NL" dirty="0"/>
              <a:t> per QALY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CE68A70E-EE23-4A81-9C37-D6087AE1DB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585475"/>
              </p:ext>
            </p:extLst>
          </p:nvPr>
        </p:nvGraphicFramePr>
        <p:xfrm>
          <a:off x="457200" y="1182218"/>
          <a:ext cx="7982024" cy="4693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9211">
                  <a:extLst>
                    <a:ext uri="{9D8B030D-6E8A-4147-A177-3AD203B41FA5}">
                      <a16:colId xmlns:a16="http://schemas.microsoft.com/office/drawing/2014/main" val="46813091"/>
                    </a:ext>
                  </a:extLst>
                </a:gridCol>
                <a:gridCol w="1869108">
                  <a:extLst>
                    <a:ext uri="{9D8B030D-6E8A-4147-A177-3AD203B41FA5}">
                      <a16:colId xmlns:a16="http://schemas.microsoft.com/office/drawing/2014/main" val="2562212920"/>
                    </a:ext>
                  </a:extLst>
                </a:gridCol>
                <a:gridCol w="1317713">
                  <a:extLst>
                    <a:ext uri="{9D8B030D-6E8A-4147-A177-3AD203B41FA5}">
                      <a16:colId xmlns:a16="http://schemas.microsoft.com/office/drawing/2014/main" val="675979882"/>
                    </a:ext>
                  </a:extLst>
                </a:gridCol>
                <a:gridCol w="1427815">
                  <a:extLst>
                    <a:ext uri="{9D8B030D-6E8A-4147-A177-3AD203B41FA5}">
                      <a16:colId xmlns:a16="http://schemas.microsoft.com/office/drawing/2014/main" val="4178671321"/>
                    </a:ext>
                  </a:extLst>
                </a:gridCol>
                <a:gridCol w="1558177">
                  <a:extLst>
                    <a:ext uri="{9D8B030D-6E8A-4147-A177-3AD203B41FA5}">
                      <a16:colId xmlns:a16="http://schemas.microsoft.com/office/drawing/2014/main" val="3982287806"/>
                    </a:ext>
                  </a:extLst>
                </a:gridCol>
              </a:tblGrid>
              <a:tr h="306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Study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Country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Value per QALY (€2010)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135090"/>
                  </a:ext>
                </a:extLst>
              </a:tr>
              <a:tr h="16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Lowest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Highest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Mean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extLst>
                  <a:ext uri="{0D108BD9-81ED-4DB2-BD59-A6C34878D82A}">
                    <a16:rowId xmlns:a16="http://schemas.microsoft.com/office/drawing/2014/main" val="3744901441"/>
                  </a:ext>
                </a:extLst>
              </a:tr>
              <a:tr h="16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Gyrd-Hansen (2003)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Denmark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11,892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14,121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13,007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extLst>
                  <a:ext uri="{0D108BD9-81ED-4DB2-BD59-A6C34878D82A}">
                    <a16:rowId xmlns:a16="http://schemas.microsoft.com/office/drawing/2014/main" val="3417586896"/>
                  </a:ext>
                </a:extLst>
              </a:tr>
              <a:tr h="334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Pinto-Prades et al. (2009)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Spain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4,654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125,588 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30,843 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extLst>
                  <a:ext uri="{0D108BD9-81ED-4DB2-BD59-A6C34878D82A}">
                    <a16:rowId xmlns:a16="http://schemas.microsoft.com/office/drawing/2014/main" val="2136852884"/>
                  </a:ext>
                </a:extLst>
              </a:tr>
              <a:tr h="334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Bobinac et al. (2010)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Netherlands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9,838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25,108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16,627 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extLst>
                  <a:ext uri="{0D108BD9-81ED-4DB2-BD59-A6C34878D82A}">
                    <a16:rowId xmlns:a16="http://schemas.microsoft.com/office/drawing/2014/main" val="857835813"/>
                  </a:ext>
                </a:extLst>
              </a:tr>
              <a:tr h="16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Zhao et al. (2010)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China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3,671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5,693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4,760 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extLst>
                  <a:ext uri="{0D108BD9-81ED-4DB2-BD59-A6C34878D82A}">
                    <a16:rowId xmlns:a16="http://schemas.microsoft.com/office/drawing/2014/main" val="2956951207"/>
                  </a:ext>
                </a:extLst>
              </a:tr>
              <a:tr h="334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Bobinac et al. (2012)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Netherlands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1,213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21,959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9,389 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extLst>
                  <a:ext uri="{0D108BD9-81ED-4DB2-BD59-A6C34878D82A}">
                    <a16:rowId xmlns:a16="http://schemas.microsoft.com/office/drawing/2014/main" val="2278436787"/>
                  </a:ext>
                </a:extLst>
              </a:tr>
              <a:tr h="334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Gyrd-Hansen &amp; Kjær (2012)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Denmark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3,040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107,688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38,844 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extLst>
                  <a:ext uri="{0D108BD9-81ED-4DB2-BD59-A6C34878D82A}">
                    <a16:rowId xmlns:a16="http://schemas.microsoft.com/office/drawing/2014/main" val="2077013663"/>
                  </a:ext>
                </a:extLst>
              </a:tr>
              <a:tr h="847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Pennington (2013)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Denmark, France, Hungary, Netherlands, Norway, Poland Spain, Sweden, UK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6,266 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23,049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12,210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extLst>
                  <a:ext uri="{0D108BD9-81ED-4DB2-BD59-A6C34878D82A}">
                    <a16:rowId xmlns:a16="http://schemas.microsoft.com/office/drawing/2014/main" val="609575491"/>
                  </a:ext>
                </a:extLst>
              </a:tr>
              <a:tr h="847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Robinson (2013)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Denmark, France, Hungary, Netherlands, Norway, Poland Spain, Sweden, UK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7,841 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43,279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20,161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extLst>
                  <a:ext uri="{0D108BD9-81ED-4DB2-BD59-A6C34878D82A}">
                    <a16:rowId xmlns:a16="http://schemas.microsoft.com/office/drawing/2014/main" val="2953483504"/>
                  </a:ext>
                </a:extLst>
              </a:tr>
              <a:tr h="334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Shiroiwa et al. (2013)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Japan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15,597 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77,986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42,499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extLst>
                  <a:ext uri="{0D108BD9-81ED-4DB2-BD59-A6C34878D82A}">
                    <a16:rowId xmlns:a16="http://schemas.microsoft.com/office/drawing/2014/main" val="4078145150"/>
                  </a:ext>
                </a:extLst>
              </a:tr>
              <a:tr h="334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Bobinac et al. (2014)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Netherlands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54,132 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244,768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114,665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70" marR="65370" marT="0" marB="0"/>
                </a:tc>
                <a:extLst>
                  <a:ext uri="{0D108BD9-81ED-4DB2-BD59-A6C34878D82A}">
                    <a16:rowId xmlns:a16="http://schemas.microsoft.com/office/drawing/2014/main" val="1718244066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633BEFDB-297E-4CDB-8D9C-E3FF99424632}"/>
              </a:ext>
            </a:extLst>
          </p:cNvPr>
          <p:cNvSpPr/>
          <p:nvPr/>
        </p:nvSpPr>
        <p:spPr>
          <a:xfrm>
            <a:off x="6127660" y="5875843"/>
            <a:ext cx="31626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i="1" dirty="0">
                <a:solidFill>
                  <a:srgbClr val="1E2264"/>
                </a:solidFill>
              </a:rPr>
              <a:t>Source: </a:t>
            </a:r>
            <a:r>
              <a:rPr lang="nl-NL" sz="1200" i="1" dirty="0" err="1">
                <a:solidFill>
                  <a:srgbClr val="1E2264"/>
                </a:solidFill>
              </a:rPr>
              <a:t>Ryen</a:t>
            </a:r>
            <a:r>
              <a:rPr lang="nl-NL" sz="1200" i="1" dirty="0">
                <a:solidFill>
                  <a:srgbClr val="1E2264"/>
                </a:solidFill>
              </a:rPr>
              <a:t> &amp; Svensson (2014), </a:t>
            </a:r>
            <a:r>
              <a:rPr lang="nl-NL" sz="1200" i="1" dirty="0" err="1">
                <a:solidFill>
                  <a:srgbClr val="1E2264"/>
                </a:solidFill>
              </a:rPr>
              <a:t>own</a:t>
            </a:r>
            <a:r>
              <a:rPr lang="nl-NL" sz="1200" i="1" dirty="0">
                <a:solidFill>
                  <a:srgbClr val="1E2264"/>
                </a:solidFill>
              </a:rPr>
              <a:t> </a:t>
            </a:r>
            <a:r>
              <a:rPr lang="nl-NL" sz="1200" i="1" dirty="0" err="1">
                <a:solidFill>
                  <a:srgbClr val="1E2264"/>
                </a:solidFill>
              </a:rPr>
              <a:t>selection</a:t>
            </a:r>
            <a:endParaRPr lang="nl-NL" sz="1200" i="1" dirty="0">
              <a:solidFill>
                <a:srgbClr val="1E22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30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03688-4BD1-445F-9FFB-904CFD46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Assessment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methods</a:t>
            </a:r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FE068CE4-F092-4FA4-B78B-245272FEF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Criteria:</a:t>
            </a:r>
          </a:p>
          <a:p>
            <a:r>
              <a:rPr lang="en-US" sz="2000" dirty="0"/>
              <a:t>Theoretical: consistency with welfare economics</a:t>
            </a:r>
          </a:p>
          <a:p>
            <a:r>
              <a:rPr lang="en-US" sz="2000" dirty="0"/>
              <a:t>Reliability: potential bias</a:t>
            </a:r>
          </a:p>
          <a:p>
            <a:r>
              <a:rPr lang="en-US" sz="2000" dirty="0"/>
              <a:t>Ability to cope with different injuries</a:t>
            </a:r>
          </a:p>
          <a:p>
            <a:r>
              <a:rPr lang="en-US" sz="2000" dirty="0"/>
              <a:t>Ethical issues</a:t>
            </a:r>
          </a:p>
          <a:p>
            <a:r>
              <a:rPr lang="en-US" sz="2000" dirty="0"/>
              <a:t>Practicality</a:t>
            </a:r>
          </a:p>
        </p:txBody>
      </p:sp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id="{A6F4DE77-0ED5-4A25-B00E-2EE78A5A6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270113"/>
              </p:ext>
            </p:extLst>
          </p:nvPr>
        </p:nvGraphicFramePr>
        <p:xfrm>
          <a:off x="511492" y="3648387"/>
          <a:ext cx="8121016" cy="2191957"/>
        </p:xfrm>
        <a:graphic>
          <a:graphicData uri="http://schemas.openxmlformats.org/drawingml/2006/table">
            <a:tbl>
              <a:tblPr firstRow="1" firstCol="1" bandRow="1"/>
              <a:tblGrid>
                <a:gridCol w="1975332">
                  <a:extLst>
                    <a:ext uri="{9D8B030D-6E8A-4147-A177-3AD203B41FA5}">
                      <a16:colId xmlns:a16="http://schemas.microsoft.com/office/drawing/2014/main" val="2748192929"/>
                    </a:ext>
                  </a:extLst>
                </a:gridCol>
                <a:gridCol w="1228764">
                  <a:extLst>
                    <a:ext uri="{9D8B030D-6E8A-4147-A177-3AD203B41FA5}">
                      <a16:colId xmlns:a16="http://schemas.microsoft.com/office/drawing/2014/main" val="3494326037"/>
                    </a:ext>
                  </a:extLst>
                </a:gridCol>
                <a:gridCol w="1228764">
                  <a:extLst>
                    <a:ext uri="{9D8B030D-6E8A-4147-A177-3AD203B41FA5}">
                      <a16:colId xmlns:a16="http://schemas.microsoft.com/office/drawing/2014/main" val="3979202869"/>
                    </a:ext>
                  </a:extLst>
                </a:gridCol>
                <a:gridCol w="1229696">
                  <a:extLst>
                    <a:ext uri="{9D8B030D-6E8A-4147-A177-3AD203B41FA5}">
                      <a16:colId xmlns:a16="http://schemas.microsoft.com/office/drawing/2014/main" val="744809875"/>
                    </a:ext>
                  </a:extLst>
                </a:gridCol>
                <a:gridCol w="1228764">
                  <a:extLst>
                    <a:ext uri="{9D8B030D-6E8A-4147-A177-3AD203B41FA5}">
                      <a16:colId xmlns:a16="http://schemas.microsoft.com/office/drawing/2014/main" val="2048712180"/>
                    </a:ext>
                  </a:extLst>
                </a:gridCol>
                <a:gridCol w="1229696">
                  <a:extLst>
                    <a:ext uri="{9D8B030D-6E8A-4147-A177-3AD203B41FA5}">
                      <a16:colId xmlns:a16="http://schemas.microsoft.com/office/drawing/2014/main" val="1327446453"/>
                    </a:ext>
                  </a:extLst>
                </a:gridCol>
              </a:tblGrid>
              <a:tr h="441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Theoretical basis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Reliability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Injury diversity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Ethical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Practicality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601193"/>
                  </a:ext>
                </a:extLst>
              </a:tr>
              <a:tr h="215578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Direct WTP</a:t>
                      </a:r>
                      <a:endParaRPr lang="nl-N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352824"/>
                  </a:ext>
                </a:extLst>
              </a:tr>
              <a:tr h="2075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Contingent Valuation</a:t>
                      </a:r>
                      <a:endParaRPr lang="nl-NL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819998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Stated Choice</a:t>
                      </a:r>
                      <a:endParaRPr lang="nl-N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++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900553"/>
                  </a:ext>
                </a:extLst>
              </a:tr>
              <a:tr h="215578">
                <a:tc grid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Indirect WTP</a:t>
                      </a:r>
                      <a:endParaRPr lang="nl-N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01110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Standard Gamble</a:t>
                      </a:r>
                      <a:endParaRPr lang="nl-NL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18472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Risk Trade-Off</a:t>
                      </a:r>
                      <a:endParaRPr lang="nl-NL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273048"/>
                  </a:ext>
                </a:extLst>
              </a:tr>
              <a:tr h="215578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583634"/>
                  </a:ext>
                </a:extLst>
              </a:tr>
              <a:tr h="215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QALY</a:t>
                      </a:r>
                      <a:endParaRPr lang="nl-N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++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192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389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AF688A-AC3A-48B7-8104-27DF5F5C8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Conclusions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7B5C80-5211-4501-9813-4F3C137CA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Few WTP-studies on non-</a:t>
            </a:r>
            <a:r>
              <a:rPr lang="nl-NL" dirty="0" err="1"/>
              <a:t>fatal</a:t>
            </a:r>
            <a:r>
              <a:rPr lang="nl-NL" dirty="0"/>
              <a:t> </a:t>
            </a:r>
            <a:r>
              <a:rPr lang="nl-NL" dirty="0" err="1"/>
              <a:t>road</a:t>
            </a:r>
            <a:r>
              <a:rPr lang="nl-NL" dirty="0"/>
              <a:t> </a:t>
            </a:r>
            <a:r>
              <a:rPr lang="nl-NL" dirty="0" err="1"/>
              <a:t>safety</a:t>
            </a:r>
            <a:r>
              <a:rPr lang="nl-NL" dirty="0"/>
              <a:t> risk</a:t>
            </a:r>
          </a:p>
          <a:p>
            <a:r>
              <a:rPr lang="nl-NL" dirty="0" err="1"/>
              <a:t>Values</a:t>
            </a:r>
            <a:r>
              <a:rPr lang="nl-NL" dirty="0"/>
              <a:t> per </a:t>
            </a:r>
            <a:r>
              <a:rPr lang="nl-NL" dirty="0" err="1"/>
              <a:t>prevented</a:t>
            </a:r>
            <a:r>
              <a:rPr lang="nl-NL" dirty="0"/>
              <a:t> </a:t>
            </a:r>
            <a:r>
              <a:rPr lang="nl-NL" dirty="0" err="1"/>
              <a:t>injury</a:t>
            </a:r>
            <a:r>
              <a:rPr lang="nl-NL" dirty="0"/>
              <a:t> show large </a:t>
            </a:r>
            <a:r>
              <a:rPr lang="nl-NL" dirty="0" err="1"/>
              <a:t>variations</a:t>
            </a:r>
            <a:endParaRPr lang="nl-NL" dirty="0"/>
          </a:p>
          <a:p>
            <a:r>
              <a:rPr lang="nl-NL" dirty="0" err="1"/>
              <a:t>Stated</a:t>
            </a:r>
            <a:r>
              <a:rPr lang="nl-NL" dirty="0"/>
              <a:t> </a:t>
            </a:r>
            <a:r>
              <a:rPr lang="nl-NL" dirty="0" err="1"/>
              <a:t>Choice</a:t>
            </a:r>
            <a:r>
              <a:rPr lang="nl-NL" dirty="0"/>
              <a:t> and QALY-</a:t>
            </a:r>
            <a:r>
              <a:rPr lang="nl-NL" dirty="0" err="1"/>
              <a:t>method</a:t>
            </a:r>
            <a:r>
              <a:rPr lang="nl-NL" dirty="0"/>
              <a:t> are </a:t>
            </a:r>
            <a:r>
              <a:rPr lang="nl-NL" dirty="0" err="1"/>
              <a:t>the</a:t>
            </a:r>
            <a:r>
              <a:rPr lang="nl-NL" dirty="0"/>
              <a:t> most </a:t>
            </a:r>
            <a:r>
              <a:rPr lang="nl-NL" dirty="0" err="1"/>
              <a:t>appropriate</a:t>
            </a:r>
            <a:r>
              <a:rPr lang="nl-NL" dirty="0"/>
              <a:t> </a:t>
            </a:r>
            <a:r>
              <a:rPr lang="nl-NL" dirty="0" err="1"/>
              <a:t>methods</a:t>
            </a:r>
            <a:endParaRPr lang="nl-NL" dirty="0"/>
          </a:p>
          <a:p>
            <a:r>
              <a:rPr lang="en-US" dirty="0"/>
              <a:t>Combining them can be a promising direction for future research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5686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NL" sz="4800" dirty="0">
                <a:latin typeface="+mn-lt"/>
              </a:rPr>
              <a:t>Thank you for your attention!</a:t>
            </a:r>
          </a:p>
          <a:p>
            <a:pPr algn="ctr">
              <a:buNone/>
            </a:pPr>
            <a:endParaRPr lang="nl-NL" sz="4000" dirty="0"/>
          </a:p>
          <a:p>
            <a:pPr algn="ctr">
              <a:buNone/>
            </a:pPr>
            <a:r>
              <a:rPr lang="nl-NL" sz="4000" dirty="0"/>
              <a:t>wim.wijnen@w2economics.com</a:t>
            </a:r>
          </a:p>
          <a:p>
            <a:pPr algn="ctr">
              <a:buNone/>
            </a:pPr>
            <a:endParaRPr lang="nl-NL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Background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EU project VIRTUAL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Open access virtual testing protocols for enhanced road user safety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Cost-benefit analysis of vehicle safety systems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projectvirtual.eu</a:t>
            </a:r>
          </a:p>
          <a:p>
            <a:endParaRPr lang="en-US" dirty="0"/>
          </a:p>
          <a:p>
            <a:r>
              <a:rPr lang="en-US" dirty="0"/>
              <a:t>PhD-research on interrelations road safety and economic welfare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Socio-economic costs of road crashes,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</a:rPr>
              <a:t>    including human costs of injuries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68B90D6-486E-42EC-8CD0-1653A220F10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1391160"/>
            <a:ext cx="1799590" cy="679204"/>
          </a:xfrm>
          <a:prstGeom prst="rect">
            <a:avLst/>
          </a:prstGeom>
        </p:spPr>
      </p:pic>
      <p:sp>
        <p:nvSpPr>
          <p:cNvPr id="5" name="AutoShape 2">
            <a:extLst>
              <a:ext uri="{FF2B5EF4-FFF2-40B4-BE49-F238E27FC236}">
                <a16:creationId xmlns:a16="http://schemas.microsoft.com/office/drawing/2014/main" id="{19AA02C4-2F75-4016-A6AE-DE9DBD5D9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1799590" cy="179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8A66202-59FC-42BF-8CE7-291107A17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025" y="4761159"/>
            <a:ext cx="246697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2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965C0B-0755-49F1-BB9D-C3BD1E606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Introduction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199FB0-DB13-4F26-9066-738B698EC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Monetary</a:t>
            </a:r>
            <a:r>
              <a:rPr lang="nl-NL" dirty="0"/>
              <a:t> </a:t>
            </a:r>
            <a:r>
              <a:rPr lang="nl-NL" dirty="0" err="1"/>
              <a:t>valuation</a:t>
            </a:r>
            <a:r>
              <a:rPr lang="nl-NL" dirty="0"/>
              <a:t> of </a:t>
            </a:r>
            <a:r>
              <a:rPr lang="nl-NL" dirty="0" err="1"/>
              <a:t>preventing</a:t>
            </a:r>
            <a:r>
              <a:rPr lang="nl-NL" dirty="0"/>
              <a:t> </a:t>
            </a:r>
            <a:r>
              <a:rPr lang="nl-NL" dirty="0" err="1"/>
              <a:t>road</a:t>
            </a:r>
            <a:r>
              <a:rPr lang="nl-NL" dirty="0"/>
              <a:t> </a:t>
            </a:r>
            <a:r>
              <a:rPr lang="nl-NL" dirty="0" err="1"/>
              <a:t>casualties</a:t>
            </a:r>
            <a:r>
              <a:rPr lang="nl-NL" dirty="0"/>
              <a:t> is a </a:t>
            </a:r>
            <a:r>
              <a:rPr lang="nl-NL" dirty="0" err="1"/>
              <a:t>key</a:t>
            </a:r>
            <a:r>
              <a:rPr lang="nl-NL" dirty="0"/>
              <a:t> input </a:t>
            </a:r>
            <a:r>
              <a:rPr lang="nl-NL" dirty="0" err="1"/>
              <a:t>for</a:t>
            </a:r>
            <a:r>
              <a:rPr lang="nl-NL" dirty="0"/>
              <a:t> CBA of transport </a:t>
            </a:r>
            <a:r>
              <a:rPr lang="nl-NL" dirty="0" err="1"/>
              <a:t>projects</a:t>
            </a:r>
            <a:endParaRPr lang="nl-NL" dirty="0"/>
          </a:p>
          <a:p>
            <a:r>
              <a:rPr lang="nl-NL" dirty="0" err="1"/>
              <a:t>Literature</a:t>
            </a:r>
            <a:r>
              <a:rPr lang="nl-NL" dirty="0"/>
              <a:t> on </a:t>
            </a:r>
            <a:r>
              <a:rPr lang="nl-NL" dirty="0" err="1"/>
              <a:t>monetary</a:t>
            </a:r>
            <a:r>
              <a:rPr lang="nl-NL" dirty="0"/>
              <a:t> </a:t>
            </a:r>
            <a:r>
              <a:rPr lang="nl-NL" dirty="0" err="1"/>
              <a:t>valuation</a:t>
            </a:r>
            <a:r>
              <a:rPr lang="nl-NL" dirty="0"/>
              <a:t> of </a:t>
            </a:r>
            <a:r>
              <a:rPr lang="nl-NL" dirty="0" err="1"/>
              <a:t>preventing</a:t>
            </a:r>
            <a:r>
              <a:rPr lang="nl-NL" dirty="0"/>
              <a:t> </a:t>
            </a:r>
            <a:r>
              <a:rPr lang="nl-NL" dirty="0" err="1"/>
              <a:t>road</a:t>
            </a:r>
            <a:r>
              <a:rPr lang="nl-NL" dirty="0"/>
              <a:t> </a:t>
            </a:r>
            <a:r>
              <a:rPr lang="nl-NL" dirty="0" err="1"/>
              <a:t>casualties</a:t>
            </a:r>
            <a:r>
              <a:rPr lang="nl-NL" dirty="0"/>
              <a:t> </a:t>
            </a:r>
            <a:r>
              <a:rPr lang="nl-NL" dirty="0" err="1"/>
              <a:t>concentrates</a:t>
            </a:r>
            <a:r>
              <a:rPr lang="nl-NL" dirty="0"/>
              <a:t> of </a:t>
            </a:r>
            <a:r>
              <a:rPr lang="nl-NL" dirty="0" err="1"/>
              <a:t>fatal</a:t>
            </a:r>
            <a:r>
              <a:rPr lang="nl-NL" dirty="0"/>
              <a:t> risk; few studies on non-</a:t>
            </a:r>
            <a:r>
              <a:rPr lang="nl-NL" dirty="0" err="1"/>
              <a:t>fatal</a:t>
            </a:r>
            <a:r>
              <a:rPr lang="nl-NL" dirty="0"/>
              <a:t> risk</a:t>
            </a:r>
          </a:p>
        </p:txBody>
      </p:sp>
    </p:spTree>
    <p:extLst>
      <p:ext uri="{BB962C8B-B14F-4D97-AF65-F5344CB8AC3E}">
        <p14:creationId xmlns:p14="http://schemas.microsoft.com/office/powerpoint/2010/main" val="149378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F0140-D6B8-4F36-BD29-EBCCF490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27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err="1"/>
              <a:t>Socio-economic</a:t>
            </a:r>
            <a:r>
              <a:rPr lang="nl-NL" dirty="0"/>
              <a:t> </a:t>
            </a:r>
            <a:r>
              <a:rPr lang="nl-NL" dirty="0" err="1"/>
              <a:t>costs</a:t>
            </a:r>
            <a:r>
              <a:rPr lang="nl-NL" dirty="0"/>
              <a:t> of </a:t>
            </a:r>
            <a:r>
              <a:rPr lang="nl-NL" dirty="0" err="1"/>
              <a:t>road</a:t>
            </a:r>
            <a:r>
              <a:rPr lang="nl-NL" dirty="0"/>
              <a:t> crashes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B53328B-4F97-4568-B697-ED651311BD37}"/>
              </a:ext>
            </a:extLst>
          </p:cNvPr>
          <p:cNvSpPr/>
          <p:nvPr/>
        </p:nvSpPr>
        <p:spPr>
          <a:xfrm>
            <a:off x="5739529" y="5320410"/>
            <a:ext cx="324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1E2264"/>
                </a:solidFill>
              </a:rPr>
              <a:t>Source: Wijnen &amp; Stipdonk, 2016</a:t>
            </a:r>
            <a:endParaRPr lang="nl-NL" i="1" dirty="0">
              <a:solidFill>
                <a:srgbClr val="1E2264"/>
              </a:solidFill>
            </a:endParaRPr>
          </a:p>
        </p:txBody>
      </p:sp>
      <p:graphicFrame>
        <p:nvGraphicFramePr>
          <p:cNvPr id="10" name="Chart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879391"/>
              </p:ext>
            </p:extLst>
          </p:nvPr>
        </p:nvGraphicFramePr>
        <p:xfrm>
          <a:off x="864298" y="1583181"/>
          <a:ext cx="6642926" cy="3737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78C5F8D3-41A6-423B-AFCD-891E6A70457E}"/>
              </a:ext>
            </a:extLst>
          </p:cNvPr>
          <p:cNvSpPr/>
          <p:nvPr/>
        </p:nvSpPr>
        <p:spPr>
          <a:xfrm>
            <a:off x="2710613" y="1213849"/>
            <a:ext cx="295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1E2264"/>
                </a:solidFill>
              </a:rPr>
              <a:t>Distribution by injury severity</a:t>
            </a:r>
            <a:endParaRPr lang="nl-NL" dirty="0">
              <a:solidFill>
                <a:srgbClr val="1E22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9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DC5F50-2381-4243-95E7-04E7FA49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Costs</a:t>
            </a:r>
            <a:r>
              <a:rPr lang="nl-NL" dirty="0"/>
              <a:t> per </a:t>
            </a:r>
            <a:r>
              <a:rPr lang="nl-NL" dirty="0" err="1"/>
              <a:t>serious</a:t>
            </a:r>
            <a:r>
              <a:rPr lang="nl-NL" dirty="0"/>
              <a:t> </a:t>
            </a:r>
            <a:r>
              <a:rPr lang="nl-NL" dirty="0" err="1"/>
              <a:t>road</a:t>
            </a:r>
            <a:r>
              <a:rPr lang="nl-NL" dirty="0"/>
              <a:t> </a:t>
            </a:r>
            <a:r>
              <a:rPr lang="nl-NL" dirty="0" err="1"/>
              <a:t>injury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0BEC376-8744-42E9-9835-FA6C65F19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440" y="1571882"/>
            <a:ext cx="5861304" cy="4206104"/>
          </a:xfrm>
          <a:prstGeom prst="rect">
            <a:avLst/>
          </a:prstGeom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0469A4E7-99CE-45EA-8170-3474197F784C}"/>
              </a:ext>
            </a:extLst>
          </p:cNvPr>
          <p:cNvSpPr/>
          <p:nvPr/>
        </p:nvSpPr>
        <p:spPr>
          <a:xfrm>
            <a:off x="5949841" y="5677976"/>
            <a:ext cx="2925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1E2264"/>
                </a:solidFill>
              </a:rPr>
              <a:t>Source: Schoeters et al., 2020</a:t>
            </a:r>
            <a:endParaRPr lang="nl-NL" i="1" dirty="0">
              <a:solidFill>
                <a:srgbClr val="1E22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7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A5E44A-8CC0-4379-BFD6-584EF5DF3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>
                <a:latin typeface="+mj-lt"/>
              </a:rPr>
              <a:t>Valuation</a:t>
            </a:r>
            <a:r>
              <a:rPr lang="nl-NL" dirty="0">
                <a:latin typeface="+mj-lt"/>
              </a:rPr>
              <a:t> </a:t>
            </a:r>
            <a:r>
              <a:rPr lang="nl-NL" dirty="0" err="1">
                <a:latin typeface="+mj-lt"/>
              </a:rPr>
              <a:t>methods</a:t>
            </a:r>
            <a:r>
              <a:rPr lang="nl-NL" dirty="0">
                <a:latin typeface="+mj-lt"/>
              </a:rPr>
              <a:t> and </a:t>
            </a:r>
            <a:r>
              <a:rPr lang="nl-NL" dirty="0" err="1">
                <a:latin typeface="+mj-lt"/>
              </a:rPr>
              <a:t>cost</a:t>
            </a:r>
            <a:r>
              <a:rPr lang="nl-NL" dirty="0">
                <a:latin typeface="+mj-lt"/>
              </a:rPr>
              <a:t> </a:t>
            </a:r>
            <a:r>
              <a:rPr lang="nl-NL" dirty="0" err="1">
                <a:latin typeface="+mj-lt"/>
              </a:rPr>
              <a:t>components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8A9D954-5D01-4A8F-9A7F-5F7C97A24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3664"/>
            <a:ext cx="9348086" cy="360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93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81FCB3-64FA-4A2E-AB86-053761425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Aim</a:t>
            </a:r>
            <a:r>
              <a:rPr lang="nl-NL" dirty="0"/>
              <a:t> and scope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study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9D957C-6497-48A9-A585-C85DF77BA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Critically review methods for monetary valuation of preventing non-fatal road injuries</a:t>
            </a:r>
          </a:p>
          <a:p>
            <a:r>
              <a:rPr lang="en-US" dirty="0"/>
              <a:t>Provide an overview of valuations found in the literature</a:t>
            </a:r>
          </a:p>
          <a:p>
            <a:r>
              <a:rPr lang="en-US" dirty="0"/>
              <a:t>Identify most appropriate method(s) for monetary valuation of preventing road injuries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030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AE83B-23DB-4191-9A87-275CA0BF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Valuation</a:t>
            </a:r>
            <a:r>
              <a:rPr lang="nl-NL" dirty="0"/>
              <a:t> </a:t>
            </a:r>
            <a:r>
              <a:rPr lang="nl-NL" dirty="0" err="1"/>
              <a:t>methods</a:t>
            </a:r>
            <a:r>
              <a:rPr lang="nl-NL" dirty="0"/>
              <a:t> non-</a:t>
            </a:r>
            <a:r>
              <a:rPr lang="nl-NL" dirty="0" err="1"/>
              <a:t>fatal</a:t>
            </a:r>
            <a:r>
              <a:rPr lang="nl-NL" dirty="0"/>
              <a:t> </a:t>
            </a:r>
            <a:r>
              <a:rPr lang="nl-NL" dirty="0" err="1"/>
              <a:t>injuries</a:t>
            </a:r>
            <a:endParaRPr lang="nl-NL" dirty="0"/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48C7D335-3449-4805-B8EE-A71994EB9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92" y="1333499"/>
            <a:ext cx="9485577" cy="431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64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15A0F1-BEDD-4615-8681-0A83A5F82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Direct WTP-</a:t>
            </a:r>
            <a:r>
              <a:rPr lang="nl-NL" dirty="0" err="1"/>
              <a:t>methods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2BAD02-3DF6-4884-9F00-DA140CA22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28216"/>
          </a:xfrm>
        </p:spPr>
        <p:txBody>
          <a:bodyPr>
            <a:normAutofit/>
          </a:bodyPr>
          <a:lstStyle/>
          <a:p>
            <a:r>
              <a:rPr lang="en-US" dirty="0"/>
              <a:t>WTP is elicited in a direct way</a:t>
            </a:r>
          </a:p>
          <a:p>
            <a:r>
              <a:rPr lang="en-US" dirty="0"/>
              <a:t>Stated and revealed preferences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7053D37-4EB2-47E2-AC10-9A136493C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12" y="4127596"/>
            <a:ext cx="8859775" cy="1614836"/>
          </a:xfrm>
          <a:prstGeom prst="rect">
            <a:avLst/>
          </a:prstGeom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F3F2C533-3CA5-418C-82FC-381F88B2A028}"/>
              </a:ext>
            </a:extLst>
          </p:cNvPr>
          <p:cNvSpPr/>
          <p:nvPr/>
        </p:nvSpPr>
        <p:spPr>
          <a:xfrm>
            <a:off x="6368903" y="5694161"/>
            <a:ext cx="2790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i="1" dirty="0">
                <a:solidFill>
                  <a:srgbClr val="1E2264"/>
                </a:solidFill>
              </a:rPr>
              <a:t>Source:</a:t>
            </a:r>
            <a:endParaRPr lang="nl-NL" sz="1200" i="1" dirty="0">
              <a:solidFill>
                <a:srgbClr val="1E2264"/>
              </a:solidFill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42602F0F-B644-4244-BAFA-BFE2C74C7E1F}"/>
              </a:ext>
            </a:extLst>
          </p:cNvPr>
          <p:cNvSpPr txBox="1">
            <a:spLocks/>
          </p:cNvSpPr>
          <p:nvPr/>
        </p:nvSpPr>
        <p:spPr>
          <a:xfrm>
            <a:off x="142112" y="3704922"/>
            <a:ext cx="8229600" cy="422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 baseline="0">
                <a:solidFill>
                  <a:srgbClr val="1E2264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1E22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1E22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1E22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1E22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i="1" dirty="0"/>
              <a:t>Stated Choice example (</a:t>
            </a:r>
            <a:r>
              <a:rPr lang="nl-NL" sz="1800" i="1" dirty="0">
                <a:solidFill>
                  <a:srgbClr val="1E2264"/>
                </a:solidFill>
              </a:rPr>
              <a:t>Niroomand &amp; Jenkins, 2016)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19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31C3FE263F8B4DA0E81D4FF4A64B0F" ma:contentTypeVersion="13" ma:contentTypeDescription="Een nieuw document maken." ma:contentTypeScope="" ma:versionID="0db940ae5cb06ae8963a4dd0baf9498a">
  <xsd:schema xmlns:xsd="http://www.w3.org/2001/XMLSchema" xmlns:xs="http://www.w3.org/2001/XMLSchema" xmlns:p="http://schemas.microsoft.com/office/2006/metadata/properties" xmlns:ns2="1998e740-aa5d-48e7-b402-ebb6422f8a30" xmlns:ns3="81a99d95-9ea5-4106-82bd-2b98bcd8317d" targetNamespace="http://schemas.microsoft.com/office/2006/metadata/properties" ma:root="true" ma:fieldsID="4182db54704746c284ee1afde533fad8" ns2:_="" ns3:_="">
    <xsd:import namespace="1998e740-aa5d-48e7-b402-ebb6422f8a30"/>
    <xsd:import namespace="81a99d95-9ea5-4106-82bd-2b98bcd831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98e740-aa5d-48e7-b402-ebb6422f8a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99d95-9ea5-4106-82bd-2b98bcd831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6DC6A8-ED2E-4B3A-9A16-9604AEB672C7}"/>
</file>

<file path=customXml/itemProps2.xml><?xml version="1.0" encoding="utf-8"?>
<ds:datastoreItem xmlns:ds="http://schemas.openxmlformats.org/officeDocument/2006/customXml" ds:itemID="{540734B5-E8AC-4DB6-9FAB-5AE86E460EB8}"/>
</file>

<file path=customXml/itemProps3.xml><?xml version="1.0" encoding="utf-8"?>
<ds:datastoreItem xmlns:ds="http://schemas.openxmlformats.org/officeDocument/2006/customXml" ds:itemID="{F21BC9FA-A5AA-4A41-AA51-8C283DA14EC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836</Words>
  <Application>Microsoft Office PowerPoint</Application>
  <PresentationFormat>Diavoorstelling (4:3)</PresentationFormat>
  <Paragraphs>266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Economic valuation of preventing non-fatal road injuries: a literature review</vt:lpstr>
      <vt:lpstr>Background of the study</vt:lpstr>
      <vt:lpstr>Introduction</vt:lpstr>
      <vt:lpstr>Socio-economic costs of road crashes</vt:lpstr>
      <vt:lpstr>Costs per serious road injury</vt:lpstr>
      <vt:lpstr>Valuation methods and cost components</vt:lpstr>
      <vt:lpstr>Aim and scope of the study</vt:lpstr>
      <vt:lpstr>Valuation methods non-fatal injuries</vt:lpstr>
      <vt:lpstr>Direct WTP-methods</vt:lpstr>
      <vt:lpstr>Indirect WTP-methods</vt:lpstr>
      <vt:lpstr>WTP-values</vt:lpstr>
      <vt:lpstr>QALY-method</vt:lpstr>
      <vt:lpstr>WTP-values per QALY</vt:lpstr>
      <vt:lpstr>Assessment of the methods</vt:lpstr>
      <vt:lpstr>Conclusions</vt:lpstr>
      <vt:lpstr>PowerPoint-presentatie</vt:lpstr>
    </vt:vector>
  </TitlesOfParts>
  <Company>Art Profound 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Voogd</dc:creator>
  <cp:lastModifiedBy>wim wijnen</cp:lastModifiedBy>
  <cp:revision>39</cp:revision>
  <dcterms:created xsi:type="dcterms:W3CDTF">2013-05-10T14:14:40Z</dcterms:created>
  <dcterms:modified xsi:type="dcterms:W3CDTF">2021-03-17T08:24:26Z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0x0101004331C3FE263F8B4DA0E81D4FF4A64B0F</vt:lpwstr>
  </property>
</Properties>
</file>